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4" r:id="rId1"/>
    <p:sldMasterId id="2147484107" r:id="rId2"/>
  </p:sldMasterIdLst>
  <p:notesMasterIdLst>
    <p:notesMasterId r:id="rId27"/>
  </p:notesMasterIdLst>
  <p:handoutMasterIdLst>
    <p:handoutMasterId r:id="rId28"/>
  </p:handoutMasterIdLst>
  <p:sldIdLst>
    <p:sldId id="398" r:id="rId3"/>
    <p:sldId id="406" r:id="rId4"/>
    <p:sldId id="440" r:id="rId5"/>
    <p:sldId id="407" r:id="rId6"/>
    <p:sldId id="408" r:id="rId7"/>
    <p:sldId id="449" r:id="rId8"/>
    <p:sldId id="446" r:id="rId9"/>
    <p:sldId id="447" r:id="rId10"/>
    <p:sldId id="409" r:id="rId11"/>
    <p:sldId id="431" r:id="rId12"/>
    <p:sldId id="433" r:id="rId13"/>
    <p:sldId id="450" r:id="rId14"/>
    <p:sldId id="410" r:id="rId15"/>
    <p:sldId id="411" r:id="rId16"/>
    <p:sldId id="412" r:id="rId17"/>
    <p:sldId id="413" r:id="rId18"/>
    <p:sldId id="445" r:id="rId19"/>
    <p:sldId id="448" r:id="rId20"/>
    <p:sldId id="452" r:id="rId21"/>
    <p:sldId id="439" r:id="rId22"/>
    <p:sldId id="438" r:id="rId23"/>
    <p:sldId id="441" r:id="rId24"/>
    <p:sldId id="442" r:id="rId25"/>
    <p:sldId id="451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8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C794FFE-6DAF-4BE2-A6F8-85E936085AAA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A804EC7-33FF-41CD-9CE1-D9499F220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62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21A8703-2235-4A5C-A921-FA71BCF81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646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8F1797-04D4-4DB3-84FF-9D4E3739125C}" type="slidenum">
              <a:rPr lang="en-GB" smtClean="0">
                <a:solidFill>
                  <a:srgbClr val="000000"/>
                </a:solidFill>
              </a:rPr>
              <a:pPr eaLnBrk="1" hangingPunct="1"/>
              <a:t>1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632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1A36C4-BE71-4700-A05B-8CBB8CE0E7E2}" type="slidenum">
              <a:rPr lang="en-GB" smtClean="0">
                <a:solidFill>
                  <a:srgbClr val="000000"/>
                </a:solidFill>
              </a:rPr>
              <a:pPr eaLnBrk="1" hangingPunct="1"/>
              <a:t>2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884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B31946-50CA-421A-BCF5-96A8C567EA49}" type="slidenum">
              <a:rPr lang="en-GB" smtClean="0">
                <a:solidFill>
                  <a:srgbClr val="000000"/>
                </a:solidFill>
              </a:rPr>
              <a:pPr eaLnBrk="1" hangingPunct="1"/>
              <a:t>4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898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3B113D-1CB1-446B-B495-2B751274E4EC}" type="slidenum">
              <a:rPr lang="en-GB" smtClean="0">
                <a:solidFill>
                  <a:srgbClr val="000000"/>
                </a:solidFill>
              </a:rPr>
              <a:pPr eaLnBrk="1" hangingPunct="1"/>
              <a:t>5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024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3C4043-4A63-4A7E-B4AD-F333C91562F0}" type="slidenum">
              <a:rPr lang="en-GB" smtClean="0">
                <a:solidFill>
                  <a:srgbClr val="000000"/>
                </a:solidFill>
              </a:rPr>
              <a:pPr eaLnBrk="1" hangingPunct="1"/>
              <a:t>9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928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58AB55-4884-4C72-8373-0AF141AC9853}" type="slidenum">
              <a:rPr lang="en-GB" smtClean="0">
                <a:solidFill>
                  <a:srgbClr val="000000"/>
                </a:solidFill>
              </a:rPr>
              <a:pPr eaLnBrk="1" hangingPunct="1"/>
              <a:t>13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650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678741-4DDF-43DD-B155-6EB5646CAD15}" type="slidenum">
              <a:rPr lang="en-GB" smtClean="0">
                <a:solidFill>
                  <a:srgbClr val="000000"/>
                </a:solidFill>
              </a:rPr>
              <a:pPr eaLnBrk="1" hangingPunct="1"/>
              <a:t>14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042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52D004-DDBA-45D0-9DF2-3AF57EC64901}" type="slidenum">
              <a:rPr lang="en-GB" smtClean="0">
                <a:solidFill>
                  <a:srgbClr val="000000"/>
                </a:solidFill>
              </a:rPr>
              <a:pPr eaLnBrk="1" hangingPunct="1"/>
              <a:t>15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59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4764B5-7E65-40A6-BAD8-68FCC36070A1}" type="slidenum">
              <a:rPr lang="en-GB" smtClean="0">
                <a:solidFill>
                  <a:srgbClr val="000000"/>
                </a:solidFill>
              </a:rPr>
              <a:pPr eaLnBrk="1" hangingPunct="1"/>
              <a:t>16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336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bullet_level2_f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479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C:\DOCUME~1\KARTHI~1.KAL\LOCALS~1\Temp\npo000129.tm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1219200" y="838200"/>
            <a:ext cx="7467600" cy="1470025"/>
          </a:xfrm>
        </p:spPr>
        <p:txBody>
          <a:bodyPr anchor="ctr"/>
          <a:lstStyle>
            <a:lvl1pPr>
              <a:defRPr sz="3600">
                <a:solidFill>
                  <a:srgbClr val="008080"/>
                </a:solidFill>
              </a:defRPr>
            </a:lvl1pPr>
          </a:lstStyle>
          <a:p>
            <a:r>
              <a:rPr lang="de-DE"/>
              <a:t>Click to edit Master title style</a:t>
            </a:r>
            <a:endParaRPr lang="en-GB"/>
          </a:p>
        </p:txBody>
      </p:sp>
      <p:sp>
        <p:nvSpPr>
          <p:cNvPr id="13325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81200" y="2590800"/>
            <a:ext cx="5867400" cy="3349625"/>
          </a:xfrm>
        </p:spPr>
        <p:txBody>
          <a:bodyPr/>
          <a:lstStyle>
            <a:lvl1pPr marL="0" indent="0">
              <a:buFontTx/>
              <a:buNone/>
              <a:defRPr sz="3400">
                <a:solidFill>
                  <a:srgbClr val="29369D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A7AFAA91-C139-47DF-8189-30C14E55C2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Neuroscience: Exploring the Brain, 3rd Ed, Bear, Connors, and Paradiso Copyright © 2007 Lippincott Williams &amp; Wilkins</a:t>
            </a:r>
          </a:p>
        </p:txBody>
      </p:sp>
    </p:spTree>
    <p:extLst>
      <p:ext uri="{BB962C8B-B14F-4D97-AF65-F5344CB8AC3E}">
        <p14:creationId xmlns:p14="http://schemas.microsoft.com/office/powerpoint/2010/main" val="610947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BB733545-EC90-47E6-B002-80390D7843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Neuroscience: Exploring the Brain, 3rd Ed, Bear, Connors, and Paradiso Copyright © 2007 Lippincott Williams &amp; Wilkins</a:t>
            </a:r>
          </a:p>
        </p:txBody>
      </p:sp>
    </p:spTree>
    <p:extLst>
      <p:ext uri="{BB962C8B-B14F-4D97-AF65-F5344CB8AC3E}">
        <p14:creationId xmlns:p14="http://schemas.microsoft.com/office/powerpoint/2010/main" val="4121355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274638"/>
            <a:ext cx="19812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912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044145C5-2AF7-4C22-8B6F-E51FEC73F9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Neuroscience: Exploring the Brain, 3rd Ed, Bear, Connors, and Paradiso Copyright © 2007 Lippincott Williams &amp; Wilkins</a:t>
            </a:r>
          </a:p>
        </p:txBody>
      </p:sp>
    </p:spTree>
    <p:extLst>
      <p:ext uri="{BB962C8B-B14F-4D97-AF65-F5344CB8AC3E}">
        <p14:creationId xmlns:p14="http://schemas.microsoft.com/office/powerpoint/2010/main" val="2352829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447800"/>
            <a:ext cx="38862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447800"/>
            <a:ext cx="38862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AE60FA65-7333-4EF4-96C0-FF402CFA3F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Neuroscience: Exploring the Brain, 3rd Ed, Bear, Connors, and Paradiso Copyright © 2007 Lippincott Williams &amp; Wilkins</a:t>
            </a:r>
          </a:p>
        </p:txBody>
      </p:sp>
    </p:spTree>
    <p:extLst>
      <p:ext uri="{BB962C8B-B14F-4D97-AF65-F5344CB8AC3E}">
        <p14:creationId xmlns:p14="http://schemas.microsoft.com/office/powerpoint/2010/main" val="1175633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E61AE-6D0F-4D12-9E15-538C8AF82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57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95EFA-A38A-407D-89F6-C5C044DCD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82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8F24D-2D46-4B65-8C2D-1AFCEB53E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94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BB275-A7BF-4FA1-BE2B-7A63A51C2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33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92EED-4557-42D8-8EB7-29C406C7F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07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F680D-76B9-4B64-B259-A394C9865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09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36A2D-EFD1-4753-8EE0-12D3FC437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0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F480D947-4B7B-4947-8B6A-52832500B6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Neuroscience: Exploring the Brain, 3rd Ed, Bear, Connors, and Paradiso Copyright © 2007 Lippincott Williams &amp; Wilkins</a:t>
            </a:r>
          </a:p>
        </p:txBody>
      </p:sp>
    </p:spTree>
    <p:extLst>
      <p:ext uri="{BB962C8B-B14F-4D97-AF65-F5344CB8AC3E}">
        <p14:creationId xmlns:p14="http://schemas.microsoft.com/office/powerpoint/2010/main" val="1921117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16CF8-A3BC-487B-9B1C-45524FE6D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87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AB505-2C8F-427D-A8A2-DACDF0BE6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88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3167F-151B-4D8C-930F-D07E8C565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43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C2506-769B-4037-A018-7C38A4913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53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A2CEA1E2-E83E-4B7D-B6BF-9BC0B77F2C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Neuroscience: Exploring the Brain, 3rd Ed, Bear, Connors, and Paradiso Copyright © 2007 Lippincott Williams &amp; Wilkins</a:t>
            </a:r>
          </a:p>
        </p:txBody>
      </p:sp>
    </p:spTree>
    <p:extLst>
      <p:ext uri="{BB962C8B-B14F-4D97-AF65-F5344CB8AC3E}">
        <p14:creationId xmlns:p14="http://schemas.microsoft.com/office/powerpoint/2010/main" val="1107859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447800"/>
            <a:ext cx="3886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447800"/>
            <a:ext cx="3886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CFCBC0A0-CC40-4260-96FA-46F9B06EEF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Neuroscience: Exploring the Brain, 3rd Ed, Bear, Connors, and Paradiso Copyright © 2007 Lippincott Williams &amp; Wilkins</a:t>
            </a:r>
          </a:p>
        </p:txBody>
      </p:sp>
    </p:spTree>
    <p:extLst>
      <p:ext uri="{BB962C8B-B14F-4D97-AF65-F5344CB8AC3E}">
        <p14:creationId xmlns:p14="http://schemas.microsoft.com/office/powerpoint/2010/main" val="2416888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3947E2EE-BDC5-41D5-928B-EA0FDC3B39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Neuroscience: Exploring the Brain, 3rd Ed, Bear, Connors, and Paradiso Copyright © 2007 Lippincott Williams &amp; Wilkins</a:t>
            </a:r>
          </a:p>
        </p:txBody>
      </p:sp>
    </p:spTree>
    <p:extLst>
      <p:ext uri="{BB962C8B-B14F-4D97-AF65-F5344CB8AC3E}">
        <p14:creationId xmlns:p14="http://schemas.microsoft.com/office/powerpoint/2010/main" val="1478916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60D14279-ABFD-4790-805E-DDF7435326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Neuroscience: Exploring the Brain, 3rd Ed, Bear, Connors, and Paradiso Copyright © 2007 Lippincott Williams &amp; Wilkins</a:t>
            </a:r>
          </a:p>
        </p:txBody>
      </p:sp>
    </p:spTree>
    <p:extLst>
      <p:ext uri="{BB962C8B-B14F-4D97-AF65-F5344CB8AC3E}">
        <p14:creationId xmlns:p14="http://schemas.microsoft.com/office/powerpoint/2010/main" val="295340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5D2966B6-EA5B-4648-847E-7A77C7EBEB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Neuroscience: Exploring the Brain, 3rd Ed, Bear, Connors, and Paradiso Copyright © 2007 Lippincott Williams &amp; Wilkins</a:t>
            </a:r>
          </a:p>
        </p:txBody>
      </p:sp>
    </p:spTree>
    <p:extLst>
      <p:ext uri="{BB962C8B-B14F-4D97-AF65-F5344CB8AC3E}">
        <p14:creationId xmlns:p14="http://schemas.microsoft.com/office/powerpoint/2010/main" val="260134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D7EA01E4-EC27-4D25-98B4-EE094593E1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Neuroscience: Exploring the Brain, 3rd Ed, Bear, Connors, and Paradiso Copyright © 2007 Lippincott Williams &amp; Wilkins</a:t>
            </a:r>
          </a:p>
        </p:txBody>
      </p:sp>
    </p:spTree>
    <p:extLst>
      <p:ext uri="{BB962C8B-B14F-4D97-AF65-F5344CB8AC3E}">
        <p14:creationId xmlns:p14="http://schemas.microsoft.com/office/powerpoint/2010/main" val="220308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22A4EC5E-B17E-4CFB-BE78-1097693D3D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Neuroscience: Exploring the Brain, 3rd Ed, Bear, Connors, and Paradiso Copyright © 2007 Lippincott Williams &amp; Wilkins</a:t>
            </a:r>
          </a:p>
        </p:txBody>
      </p:sp>
    </p:spTree>
    <p:extLst>
      <p:ext uri="{BB962C8B-B14F-4D97-AF65-F5344CB8AC3E}">
        <p14:creationId xmlns:p14="http://schemas.microsoft.com/office/powerpoint/2010/main" val="456385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381750"/>
            <a:ext cx="914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Slide </a:t>
            </a:r>
            <a:fld id="{45EEF82F-9C9D-408F-B998-4166DA3140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27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447800"/>
            <a:ext cx="7924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029" name="Picture 22" descr="C:\DOCUME~1\KARTHI~1.KAL\LOCALS~1\Temp\npo000128.tmp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6850" y="6610350"/>
            <a:ext cx="71247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80808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Neuroscience: Exploring the Brain, 3rd Ed, Bear, Connors, and Paradiso Copyright © 2007 Lippincott Williams &amp; Wilkins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  <p:sldLayoutId id="214748417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29369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29369D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29369D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29369D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29369D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29369D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29369D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29369D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29369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0066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1CFBCA4-9906-4D77-B04F-B96FA326F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ddean.luc.edu/lumen/MedEd/grossanatomy/h_n/cn/cn1/table1.htm" TargetMode="Externa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Adrenergic_receptor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5ePYet3Fbts&amp;feature=related" TargetMode="External"/><Relationship Id="rId2" Type="http://schemas.openxmlformats.org/officeDocument/2006/relationships/hyperlink" Target="http://www.youtube.com/watch?v=hrCVu25wQ5s" TargetMode="Externa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 </a:t>
            </a:r>
            <a:fld id="{9090B90E-6769-4A07-8013-222682B0D56C}" type="slidenum">
              <a:rPr lang="en-GB"/>
              <a:pPr>
                <a:defRPr/>
              </a:pPr>
              <a:t>1</a:t>
            </a:fld>
            <a:endParaRPr lang="en-GB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Neuroscience: Exploring the Brain, 3rd Ed, Bear, Connors, and Paradiso Copyright © 2007 Lippincott Williams &amp; Wilkins</a:t>
            </a: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533400"/>
            <a:ext cx="7727950" cy="1470025"/>
          </a:xfrm>
        </p:spPr>
        <p:txBody>
          <a:bodyPr/>
          <a:lstStyle/>
          <a:p>
            <a:pPr eaLnBrk="1" hangingPunct="1"/>
            <a:r>
              <a:rPr lang="de-DE" smtClean="0"/>
              <a:t>Bear et al.:   Neuroscience: Exploring the Brain (3rd edition)</a:t>
            </a:r>
            <a:endParaRPr lang="en-GB" smtClean="0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2590800"/>
            <a:ext cx="6553200" cy="3349625"/>
          </a:xfrm>
        </p:spPr>
        <p:txBody>
          <a:bodyPr/>
          <a:lstStyle/>
          <a:p>
            <a:pPr eaLnBrk="1" hangingPunct="1"/>
            <a:r>
              <a:rPr lang="en-GB" smtClean="0"/>
              <a:t>Chapter 15: Chemical Control of the Brain and Behavior  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Today’s focus:  Autonomic Nervous system -- Sympathetic and Parasympathetic divisions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33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6718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7162800" y="152400"/>
            <a:ext cx="1787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The 12 pairs of </a:t>
            </a:r>
          </a:p>
          <a:p>
            <a:pPr eaLnBrk="1" hangingPunct="1"/>
            <a:r>
              <a:rPr lang="en-US"/>
              <a:t>Cranial Nerves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6881813" y="2895600"/>
            <a:ext cx="226218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i="1"/>
              <a:t>     </a:t>
            </a:r>
            <a:r>
              <a:rPr lang="en-US" i="1" u="sng"/>
              <a:t> Mnemonic:  </a:t>
            </a:r>
          </a:p>
          <a:p>
            <a:pPr eaLnBrk="1" hangingPunct="1"/>
            <a:r>
              <a:rPr lang="en-US"/>
              <a:t>  </a:t>
            </a:r>
            <a:r>
              <a:rPr lang="en-US" b="1"/>
              <a:t>O</a:t>
            </a:r>
            <a:r>
              <a:rPr lang="en-US"/>
              <a:t>n </a:t>
            </a:r>
            <a:r>
              <a:rPr lang="en-US" b="1"/>
              <a:t>O</a:t>
            </a:r>
            <a:r>
              <a:rPr lang="en-US"/>
              <a:t>ld </a:t>
            </a:r>
            <a:r>
              <a:rPr lang="en-US" b="1"/>
              <a:t>O</a:t>
            </a:r>
            <a:r>
              <a:rPr lang="en-US"/>
              <a:t>lympus’ </a:t>
            </a:r>
          </a:p>
          <a:p>
            <a:pPr eaLnBrk="1" hangingPunct="1"/>
            <a:r>
              <a:rPr lang="en-US"/>
              <a:t> </a:t>
            </a:r>
            <a:r>
              <a:rPr lang="en-US" b="1"/>
              <a:t>T</a:t>
            </a:r>
            <a:r>
              <a:rPr lang="en-US"/>
              <a:t>owering </a:t>
            </a:r>
            <a:r>
              <a:rPr lang="en-US" b="1"/>
              <a:t>T</a:t>
            </a:r>
            <a:r>
              <a:rPr lang="en-US"/>
              <a:t>op</a:t>
            </a:r>
          </a:p>
          <a:p>
            <a:pPr eaLnBrk="1" hangingPunct="1"/>
            <a:r>
              <a:rPr lang="en-US"/>
              <a:t> A Finn And German </a:t>
            </a:r>
          </a:p>
          <a:p>
            <a:pPr eaLnBrk="1" hangingPunct="1"/>
            <a:r>
              <a:rPr lang="en-US"/>
              <a:t> Viewed Some Hoes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5052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http://www.meddean.luc.edu/lumen/MedEd/grossanatomy/h_n/cn/cn1/table1.htm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43200" y="2133600"/>
            <a:ext cx="3638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Table 1. Cranial Nerves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86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 </a:t>
            </a:r>
            <a:fld id="{5486ACD8-0CC9-4524-AB77-429007C1380A}" type="slidenum">
              <a:rPr lang="en-GB"/>
              <a:pPr>
                <a:defRPr/>
              </a:pPr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Neuroscience: Exploring the Brain, 3rd Ed, Bear, Connors, and Paradiso Copyright © 2007 Lippincott Williams &amp; Wilkins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5438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The Enteric Division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Location: Lining of </a:t>
            </a:r>
            <a:r>
              <a:rPr lang="en-US" smtClean="0"/>
              <a:t>esophagus, stomach, intestines, pancreas, and gallbladder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Composition: Two complicated networks- myenteric (Auerbach's) plexus and submucous (Meissner's) plexus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Function: Control physiological processes involved in transport, digestion of food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Inputs: From brain via axons of the sympathetic and parasympathetic divisions </a:t>
            </a:r>
            <a:endParaRPr lang="en-GB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GB" smtClean="0"/>
          </a:p>
        </p:txBody>
      </p:sp>
      <p:sp>
        <p:nvSpPr>
          <p:cNvPr id="12293" name="Rectangle 1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The Autonomic Nervous System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 </a:t>
            </a:r>
            <a:fld id="{EE368E33-25D0-4E0D-917C-F5215C47A011}" type="slidenum">
              <a:rPr lang="en-GB"/>
              <a:pPr>
                <a:defRPr/>
              </a:pPr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Neuroscience: Exploring the Brain, 3rd Ed, Bear, Connors, and Paradiso Copyright © 2007 Lippincott Williams &amp; Wilkins</a:t>
            </a: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80772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Central Control of the ANS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Connections for autonomic control</a:t>
            </a:r>
          </a:p>
          <a:p>
            <a:pPr lvl="2" eaLnBrk="1" hangingPunct="1">
              <a:lnSpc>
                <a:spcPct val="90000"/>
              </a:lnSpc>
            </a:pPr>
            <a:r>
              <a:rPr lang="en-GB" smtClean="0"/>
              <a:t>Periventricular zone connections to brain stem and spinal cord nuclei</a:t>
            </a:r>
          </a:p>
          <a:p>
            <a:pPr lvl="2" eaLnBrk="1" hangingPunct="1">
              <a:lnSpc>
                <a:spcPct val="90000"/>
              </a:lnSpc>
            </a:pPr>
            <a:r>
              <a:rPr lang="en-GB" smtClean="0"/>
              <a:t>Nucleus of solitary tract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Function of solitary nucleus</a:t>
            </a:r>
          </a:p>
          <a:p>
            <a:pPr lvl="2" eaLnBrk="1" hangingPunct="1">
              <a:lnSpc>
                <a:spcPct val="90000"/>
              </a:lnSpc>
            </a:pPr>
            <a:r>
              <a:rPr lang="en-GB" smtClean="0"/>
              <a:t>Integrates sensory information from internal organs and coordinates output</a:t>
            </a:r>
          </a:p>
          <a:p>
            <a:pPr lvl="1" eaLnBrk="1" hangingPunct="1">
              <a:lnSpc>
                <a:spcPct val="90000"/>
              </a:lnSpc>
            </a:pPr>
            <a:endParaRPr lang="en-GB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GB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mtClean="0"/>
              <a:t>	</a:t>
            </a:r>
          </a:p>
        </p:txBody>
      </p:sp>
      <p:sp>
        <p:nvSpPr>
          <p:cNvPr id="13317" name="Rectangle 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The Autonomic Nervous System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 </a:t>
            </a:r>
            <a:fld id="{A3CD3088-A0DC-4C27-BE75-AACAC372BEF3}" type="slidenum">
              <a:rPr lang="en-GB"/>
              <a:pPr>
                <a:defRPr/>
              </a:pPr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Neuroscience: Exploring the Brain, 3rd Ed, Bear, Connors, and Paradiso Copyright © 2007 Lippincott Williams &amp; Wilkins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620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Neurotransmitters and the Pharmacology of Autonomic Function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ANS: Better understanding of drug mechanisms influencing synaptic transmission (vs. CNS)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Preganglionic Neurotransmitters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Primary transmitter: ACh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ACh: Binds to nAChR, evokes fast EPSP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Ganglionic ACh: Activates mAChR, slow EPSPs and IPSPs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Preganglionic terminals: Small EPSPs</a:t>
            </a:r>
          </a:p>
          <a:p>
            <a:pPr lvl="1" eaLnBrk="1" hangingPunct="1">
              <a:lnSpc>
                <a:spcPct val="90000"/>
              </a:lnSpc>
            </a:pPr>
            <a:endParaRPr lang="en-GB" smtClean="0"/>
          </a:p>
        </p:txBody>
      </p:sp>
      <p:sp>
        <p:nvSpPr>
          <p:cNvPr id="14341" name="Rectangle 2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The Autonomic Nervous System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 </a:t>
            </a:r>
            <a:fld id="{A2B083BE-D1EB-4C40-901E-D29A026B28EF}" type="slidenum">
              <a:rPr lang="en-GB"/>
              <a:pPr>
                <a:defRPr/>
              </a:pPr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Neuroscience: Exploring the Brain, 3rd Ed, Bear, Connors, and Paradiso Copyright © 2007 Lippincott Williams &amp; Wilkins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Postganglionic Neurotransmitters</a:t>
            </a:r>
          </a:p>
          <a:p>
            <a:pPr lvl="1" eaLnBrk="1" hangingPunct="1"/>
            <a:r>
              <a:rPr lang="en-GB" smtClean="0"/>
              <a:t>Parasympathetic: Release Ach</a:t>
            </a:r>
          </a:p>
          <a:p>
            <a:pPr lvl="2" eaLnBrk="1" hangingPunct="1"/>
            <a:r>
              <a:rPr lang="en-GB" smtClean="0"/>
              <a:t>Local effect</a:t>
            </a:r>
          </a:p>
          <a:p>
            <a:pPr lvl="1" eaLnBrk="1" hangingPunct="1"/>
            <a:r>
              <a:rPr lang="en-GB" smtClean="0"/>
              <a:t>Sympathetic: Release NE</a:t>
            </a:r>
          </a:p>
          <a:p>
            <a:pPr lvl="2" eaLnBrk="1" hangingPunct="1"/>
            <a:r>
              <a:rPr lang="en-GB" smtClean="0"/>
              <a:t>Far-reaching effects</a:t>
            </a:r>
          </a:p>
          <a:p>
            <a:pPr lvl="1" eaLnBrk="1" hangingPunct="1"/>
            <a:r>
              <a:rPr lang="en-US" smtClean="0"/>
              <a:t>Parasympathomimetic: Mimic or promote muscarinic actions of ACh or inhibit actions of NE</a:t>
            </a:r>
          </a:p>
          <a:p>
            <a:pPr lvl="1" eaLnBrk="1" hangingPunct="1"/>
            <a:r>
              <a:rPr lang="en-US" smtClean="0"/>
              <a:t>Sympathomimetic: Mimic or promote NE actions or inhibit muscarinic actions of ACh</a:t>
            </a:r>
            <a:endParaRPr lang="en-GB" smtClean="0"/>
          </a:p>
          <a:p>
            <a:pPr lvl="1" eaLnBrk="1" hangingPunct="1">
              <a:buFontTx/>
              <a:buNone/>
            </a:pPr>
            <a:endParaRPr lang="en-GB" smtClean="0"/>
          </a:p>
          <a:p>
            <a:pPr lvl="2" eaLnBrk="1" hangingPunct="1"/>
            <a:endParaRPr lang="en-GB" smtClean="0"/>
          </a:p>
        </p:txBody>
      </p:sp>
      <p:sp>
        <p:nvSpPr>
          <p:cNvPr id="15365" name="Rectangle 2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The Autonomic Nervous System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figure-08-18a.jpg                                              00001991xatkins 7e ircd                B562F59D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452688"/>
            <a:ext cx="8170863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39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table-08-02.jpg                                                000348BFprojects                       B63F1671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916113"/>
            <a:ext cx="853598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0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858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http://en.wikipedia.org/wiki/Adrenergic_receptor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21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 </a:t>
            </a:r>
            <a:fld id="{F90FCEAD-F6FF-4D48-85DB-289C1A1FCCEF}" type="slidenum">
              <a:rPr lang="en-GB"/>
              <a:pPr>
                <a:defRPr/>
              </a:pPr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Neuroscience: Exploring the Brain, 3rd Ed, Bear, Connors, and Paradiso Copyright © 2007 Lippincott Williams &amp; Wilkins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066800"/>
            <a:ext cx="79248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Divisions of autonomic nervous system (ANS)  </a:t>
            </a:r>
          </a:p>
          <a:p>
            <a:pPr eaLnBrk="1" hangingPunct="1">
              <a:buFontTx/>
              <a:buNone/>
              <a:defRPr/>
            </a:pPr>
            <a:endParaRPr lang="en-GB" sz="1050" dirty="0" smtClean="0"/>
          </a:p>
          <a:p>
            <a:pPr lvl="1" eaLnBrk="1" hangingPunct="1">
              <a:defRPr/>
            </a:pPr>
            <a:r>
              <a:rPr lang="en-GB" dirty="0" smtClean="0"/>
              <a:t>Sympathetic division </a:t>
            </a:r>
            <a:r>
              <a:rPr lang="en-GB" dirty="0" smtClean="0">
                <a:solidFill>
                  <a:srgbClr val="FF0000"/>
                </a:solidFill>
              </a:rPr>
              <a:t>(fight or flight)</a:t>
            </a:r>
          </a:p>
          <a:p>
            <a:pPr lvl="2" eaLnBrk="1" hangingPunct="1">
              <a:defRPr/>
            </a:pPr>
            <a:r>
              <a:rPr lang="en-GB" dirty="0" smtClean="0"/>
              <a:t>Increased heart rate and blood pressure</a:t>
            </a:r>
          </a:p>
          <a:p>
            <a:pPr lvl="2" eaLnBrk="1" hangingPunct="1">
              <a:defRPr/>
            </a:pPr>
            <a:r>
              <a:rPr lang="en-GB" dirty="0" smtClean="0"/>
              <a:t>Depressed digestive function</a:t>
            </a:r>
          </a:p>
          <a:p>
            <a:pPr lvl="2" eaLnBrk="1" hangingPunct="1">
              <a:defRPr/>
            </a:pPr>
            <a:r>
              <a:rPr lang="en-GB" dirty="0" smtClean="0"/>
              <a:t>Mobilized glucose reserves </a:t>
            </a:r>
          </a:p>
          <a:p>
            <a:pPr lvl="2" eaLnBrk="1" hangingPunct="1">
              <a:buFontTx/>
              <a:buNone/>
              <a:defRPr/>
            </a:pPr>
            <a:endParaRPr lang="en-GB" sz="1050" dirty="0" smtClean="0"/>
          </a:p>
          <a:p>
            <a:pPr lvl="1" eaLnBrk="1" hangingPunct="1">
              <a:defRPr/>
            </a:pPr>
            <a:r>
              <a:rPr lang="en-GB" dirty="0" smtClean="0"/>
              <a:t>Parasympathetic division </a:t>
            </a:r>
            <a:r>
              <a:rPr lang="en-GB" dirty="0" smtClean="0">
                <a:solidFill>
                  <a:srgbClr val="FF0000"/>
                </a:solidFill>
              </a:rPr>
              <a:t>(rest and digest)</a:t>
            </a:r>
          </a:p>
          <a:p>
            <a:pPr lvl="2" eaLnBrk="1" hangingPunct="1">
              <a:defRPr/>
            </a:pPr>
            <a:r>
              <a:rPr lang="en-GB" dirty="0" smtClean="0"/>
              <a:t>Slower heart rate, fall in pressure</a:t>
            </a:r>
          </a:p>
          <a:p>
            <a:pPr lvl="2" eaLnBrk="1" hangingPunct="1">
              <a:defRPr/>
            </a:pPr>
            <a:r>
              <a:rPr lang="en-GB" dirty="0" smtClean="0"/>
              <a:t>Increased digestive functions</a:t>
            </a:r>
          </a:p>
          <a:p>
            <a:pPr lvl="2" eaLnBrk="1" hangingPunct="1">
              <a:defRPr/>
            </a:pPr>
            <a:r>
              <a:rPr lang="en-GB" dirty="0" smtClean="0"/>
              <a:t>Stop sweating</a:t>
            </a:r>
          </a:p>
          <a:p>
            <a:pPr lvl="1" eaLnBrk="1" hangingPunct="1">
              <a:defRPr/>
            </a:pPr>
            <a:endParaRPr lang="en-GB" dirty="0" smtClean="0"/>
          </a:p>
          <a:p>
            <a:pPr lvl="1" eaLnBrk="1" hangingPunct="1">
              <a:defRPr/>
            </a:pPr>
            <a:endParaRPr lang="en-GB" dirty="0" smtClean="0"/>
          </a:p>
          <a:p>
            <a:pPr eaLnBrk="1" hangingPunct="1">
              <a:buFontTx/>
              <a:buNone/>
              <a:defRPr/>
            </a:pPr>
            <a:endParaRPr lang="en-GB" dirty="0" smtClean="0"/>
          </a:p>
          <a:p>
            <a:pPr lvl="1" eaLnBrk="1" hangingPunct="1">
              <a:buFontTx/>
              <a:buNone/>
              <a:defRPr/>
            </a:pPr>
            <a:endParaRPr lang="en-GB" dirty="0" smtClean="0"/>
          </a:p>
        </p:txBody>
      </p:sp>
      <p:sp>
        <p:nvSpPr>
          <p:cNvPr id="5125" name="Rectangle 2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The Autonomic Nervous System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1676400" y="2895600"/>
            <a:ext cx="5334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hlinkClick r:id="rId2"/>
              </a:rPr>
              <a:t>http://www.youtube.com/watch?v=hrCVu25wQ5s</a:t>
            </a:r>
            <a:r>
              <a:rPr lang="en-US" dirty="0">
                <a:solidFill>
                  <a:srgbClr val="000000"/>
                </a:solidFill>
              </a:rPr>
              <a:t>  </a:t>
            </a:r>
          </a:p>
          <a:p>
            <a:r>
              <a:rPr lang="en-US" dirty="0">
                <a:solidFill>
                  <a:srgbClr val="000000"/>
                </a:solidFill>
              </a:rPr>
              <a:t>          </a:t>
            </a:r>
          </a:p>
          <a:p>
            <a:r>
              <a:rPr lang="en-US" dirty="0">
                <a:solidFill>
                  <a:srgbClr val="000000"/>
                </a:solidFill>
              </a:rPr>
              <a:t>      Robert </a:t>
            </a:r>
            <a:r>
              <a:rPr lang="en-US" dirty="0" err="1">
                <a:solidFill>
                  <a:srgbClr val="000000"/>
                </a:solidFill>
              </a:rPr>
              <a:t>Sapolsky</a:t>
            </a:r>
            <a:r>
              <a:rPr lang="en-US" dirty="0">
                <a:solidFill>
                  <a:srgbClr val="000000"/>
                </a:solidFill>
              </a:rPr>
              <a:t> – uniqueness of humans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990600" y="914400"/>
            <a:ext cx="6858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hlinkClick r:id="rId3"/>
              </a:rPr>
              <a:t>http://www.youtube.com/watch?v=5ePYet3Fbts&amp;feature=related</a:t>
            </a:r>
            <a:r>
              <a:rPr lang="en-US" dirty="0">
                <a:solidFill>
                  <a:srgbClr val="000000"/>
                </a:solidFill>
              </a:rPr>
              <a:t>  </a:t>
            </a: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</a:rPr>
              <a:t>                            Why Zebras don’t get Ulcers</a:t>
            </a:r>
          </a:p>
        </p:txBody>
      </p:sp>
    </p:spTree>
    <p:extLst>
      <p:ext uri="{BB962C8B-B14F-4D97-AF65-F5344CB8AC3E}">
        <p14:creationId xmlns:p14="http://schemas.microsoft.com/office/powerpoint/2010/main" val="238758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b="1" smtClean="0"/>
              <a:t>Robert  Sapolsky’s </a:t>
            </a:r>
            <a:br>
              <a:rPr lang="en-US" b="1" smtClean="0"/>
            </a:br>
            <a:r>
              <a:rPr lang="en-US" b="1" smtClean="0"/>
              <a:t>Reduce Stress Summary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01000" cy="4343400"/>
          </a:xfrm>
        </p:spPr>
        <p:txBody>
          <a:bodyPr/>
          <a:lstStyle/>
          <a:p>
            <a:pPr marL="514350" indent="-514350" algn="l">
              <a:buFontTx/>
              <a:buAutoNum type="arabicPeriod"/>
              <a:defRPr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Perspective.</a:t>
            </a:r>
            <a:r>
              <a:rPr lang="en-US" dirty="0" smtClean="0"/>
              <a:t>   You probably have enough food to eat,  and you probably won’t get eaten by a lion on the way home. </a:t>
            </a:r>
          </a:p>
          <a:p>
            <a:pPr marL="514350" indent="-514350" algn="l">
              <a:buFontTx/>
              <a:buAutoNum type="arabicPeriod"/>
              <a:defRPr/>
            </a:pPr>
            <a:endParaRPr lang="en-US" sz="2000" dirty="0" smtClean="0"/>
          </a:p>
          <a:p>
            <a:pPr marL="514350" indent="-514350" algn="l">
              <a:buFontTx/>
              <a:buAutoNum type="arabicPeriod"/>
              <a:defRPr/>
            </a:pPr>
            <a:r>
              <a:rPr lang="en-US" dirty="0" smtClean="0"/>
              <a:t> Take time to groom someone.  </a:t>
            </a:r>
          </a:p>
          <a:p>
            <a:pPr marL="971550" lvl="1" indent="-514350" algn="l">
              <a:buFontTx/>
              <a:buAutoNum type="arabicPeriod"/>
              <a:defRPr/>
            </a:pPr>
            <a:endParaRPr lang="en-US" sz="2000" dirty="0" smtClean="0"/>
          </a:p>
          <a:p>
            <a:pPr marL="514350" indent="-514350" algn="l">
              <a:buFontTx/>
              <a:buAutoNum type="arabicPeriod"/>
              <a:defRPr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Don’t get gored! </a:t>
            </a:r>
            <a:r>
              <a:rPr lang="en-US" sz="2400" dirty="0" smtClean="0"/>
              <a:t>(it can cause sepsis). </a:t>
            </a:r>
          </a:p>
          <a:p>
            <a:pPr marL="514350" indent="-514350" algn="l">
              <a:defRPr/>
            </a:pPr>
            <a:endParaRPr lang="en-US" dirty="0" smtClean="0"/>
          </a:p>
          <a:p>
            <a:pPr marL="514350" indent="-514350" algn="l">
              <a:defRPr/>
            </a:pP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Fight-or-Flight Response</a:t>
            </a:r>
          </a:p>
        </p:txBody>
      </p:sp>
      <p:pic>
        <p:nvPicPr>
          <p:cNvPr id="29699" name="Content Placeholder 3" descr="fight or fligh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676400"/>
            <a:ext cx="4953000" cy="4730750"/>
          </a:xfrm>
        </p:spPr>
      </p:pic>
    </p:spTree>
    <p:extLst>
      <p:ext uri="{BB962C8B-B14F-4D97-AF65-F5344CB8AC3E}">
        <p14:creationId xmlns:p14="http://schemas.microsoft.com/office/powerpoint/2010/main" val="427350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General Adaptation Syndrome (GAS)</a:t>
            </a:r>
            <a:endParaRPr lang="en-US" dirty="0"/>
          </a:p>
        </p:txBody>
      </p:sp>
      <p:sp>
        <p:nvSpPr>
          <p:cNvPr id="3072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mtClean="0"/>
              <a:t>Alarm &amp; mobilization stage</a:t>
            </a:r>
          </a:p>
          <a:p>
            <a:pPr lvl="1"/>
            <a:r>
              <a:rPr lang="en-US" altLang="en-US" smtClean="0"/>
              <a:t>Become aware of stressor</a:t>
            </a:r>
          </a:p>
          <a:p>
            <a:r>
              <a:rPr lang="en-US" altLang="en-US" smtClean="0"/>
              <a:t>Resistance stage</a:t>
            </a:r>
          </a:p>
          <a:p>
            <a:pPr lvl="1"/>
            <a:r>
              <a:rPr lang="en-US" altLang="en-US" smtClean="0"/>
              <a:t>Preparation to fight the stressor</a:t>
            </a:r>
          </a:p>
          <a:p>
            <a:pPr>
              <a:buFontTx/>
              <a:buNone/>
            </a:pPr>
            <a:endParaRPr lang="en-US" altLang="en-US" smtClean="0"/>
          </a:p>
          <a:p>
            <a:pPr lvl="1"/>
            <a:endParaRPr lang="en-US" altLang="en-US" smtClean="0"/>
          </a:p>
        </p:txBody>
      </p:sp>
      <p:sp>
        <p:nvSpPr>
          <p:cNvPr id="3072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mtClean="0"/>
              <a:t>Exhaustion stage</a:t>
            </a:r>
          </a:p>
          <a:p>
            <a:pPr lvl="1"/>
            <a:r>
              <a:rPr lang="en-US" altLang="en-US" smtClean="0"/>
              <a:t>Negative consequences of stress appear</a:t>
            </a:r>
          </a:p>
          <a:p>
            <a:pPr lvl="1">
              <a:buFontTx/>
              <a:buNone/>
            </a:pPr>
            <a:endParaRPr lang="en-US" altLang="en-US" smtClean="0"/>
          </a:p>
          <a:p>
            <a:pPr lvl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1172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/>
              <a:t/>
            </a:r>
            <a:br>
              <a:rPr lang="en-US" sz="1200" b="1" dirty="0"/>
            </a:br>
            <a:r>
              <a:rPr lang="en-US" sz="1200" b="1" dirty="0" smtClean="0"/>
              <a:t>Mnemonic</a:t>
            </a:r>
            <a:r>
              <a:rPr lang="en-US" sz="1200" b="1" dirty="0"/>
              <a:t/>
            </a:r>
            <a:br>
              <a:rPr lang="en-US" sz="1200" b="1" dirty="0"/>
            </a:br>
            <a:r>
              <a:rPr lang="en-US" sz="1200" dirty="0"/>
              <a:t>The word "</a:t>
            </a:r>
            <a:r>
              <a:rPr lang="en-US" sz="1200" dirty="0" err="1"/>
              <a:t>cushingoid</a:t>
            </a:r>
            <a:r>
              <a:rPr lang="en-US" sz="1200" dirty="0"/>
              <a:t>" is a useful way to consider the complications and symptoms of </a:t>
            </a:r>
            <a:r>
              <a:rPr lang="en-US" sz="1200" dirty="0" smtClean="0"/>
              <a:t>Cushing's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b="1" dirty="0"/>
              <a:t>C</a:t>
            </a:r>
            <a:r>
              <a:rPr lang="en-US" sz="1200" dirty="0"/>
              <a:t>ataracts, </a:t>
            </a:r>
            <a:r>
              <a:rPr lang="en-US" sz="1200" b="1" dirty="0"/>
              <a:t>U</a:t>
            </a:r>
            <a:r>
              <a:rPr lang="en-US" sz="1200" dirty="0"/>
              <a:t>lcers, </a:t>
            </a:r>
            <a:r>
              <a:rPr lang="en-US" sz="1200" b="1" dirty="0"/>
              <a:t>S</a:t>
            </a:r>
            <a:r>
              <a:rPr lang="en-US" sz="1200" dirty="0"/>
              <a:t>kin: </a:t>
            </a:r>
            <a:r>
              <a:rPr lang="en-US" sz="1200" dirty="0" err="1"/>
              <a:t>striae</a:t>
            </a:r>
            <a:r>
              <a:rPr lang="en-US" sz="1200" dirty="0"/>
              <a:t>, thinning, bruising, </a:t>
            </a:r>
            <a:r>
              <a:rPr lang="en-US" sz="1200" b="1" dirty="0"/>
              <a:t>H</a:t>
            </a:r>
            <a:r>
              <a:rPr lang="en-US" sz="1200" dirty="0"/>
              <a:t>ypertension/ hirsutism/ hyperglycemia, </a:t>
            </a:r>
            <a:r>
              <a:rPr lang="en-US" sz="1200" b="1" dirty="0" err="1"/>
              <a:t>I</a:t>
            </a:r>
            <a:r>
              <a:rPr lang="en-US" sz="1200" dirty="0" err="1"/>
              <a:t>nfections,</a:t>
            </a:r>
            <a:r>
              <a:rPr lang="en-US" sz="1200" b="1" dirty="0" err="1"/>
              <a:t>N</a:t>
            </a:r>
            <a:r>
              <a:rPr lang="en-US" sz="1200" dirty="0" err="1"/>
              <a:t>ecrosis</a:t>
            </a:r>
            <a:r>
              <a:rPr lang="en-US" sz="1200" dirty="0"/>
              <a:t>, avascular necrosis of the femoral head, </a:t>
            </a:r>
            <a:r>
              <a:rPr lang="en-US" sz="1200" b="1" dirty="0"/>
              <a:t>G</a:t>
            </a:r>
            <a:r>
              <a:rPr lang="en-US" sz="1200" dirty="0"/>
              <a:t>lycosuria, </a:t>
            </a:r>
            <a:r>
              <a:rPr lang="en-US" sz="1200" b="1" dirty="0"/>
              <a:t>O</a:t>
            </a:r>
            <a:r>
              <a:rPr lang="en-US" sz="1200" dirty="0"/>
              <a:t>steoporosis, obesity, </a:t>
            </a:r>
            <a:r>
              <a:rPr lang="en-US" sz="1200" b="1" dirty="0"/>
              <a:t>I</a:t>
            </a:r>
            <a:r>
              <a:rPr lang="en-US" sz="1200" dirty="0"/>
              <a:t>mmunosuppression, and </a:t>
            </a:r>
            <a:r>
              <a:rPr lang="en-US" sz="1200" b="1" dirty="0"/>
              <a:t>D</a:t>
            </a:r>
            <a:r>
              <a:rPr lang="en-US" sz="1200" dirty="0"/>
              <a:t>iabetes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48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igure-08-06.jpg                                               000348BFprojects                       B63F1671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379413"/>
            <a:ext cx="4756150" cy="609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33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 </a:t>
            </a:r>
            <a:fld id="{7F5C8F53-8CC4-4B45-B496-EA5C12248604}" type="slidenum">
              <a:rPr lang="en-GB"/>
              <a:pPr>
                <a:defRPr/>
              </a:pPr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Neuroscience: Exploring the Brain, 3rd Ed, Bear, Connors, and Paradiso Copyright © 2007 Lippincott Williams &amp; Wilkins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ANS Circuits versus Somatic Motor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ANS</a:t>
            </a:r>
          </a:p>
          <a:p>
            <a:pPr lvl="2" eaLnBrk="1" hangingPunct="1">
              <a:lnSpc>
                <a:spcPct val="90000"/>
              </a:lnSpc>
            </a:pPr>
            <a:r>
              <a:rPr lang="en-GB" smtClean="0"/>
              <a:t>Actions multiple, widespread, slow</a:t>
            </a:r>
          </a:p>
          <a:p>
            <a:pPr lvl="2" eaLnBrk="1" hangingPunct="1">
              <a:lnSpc>
                <a:spcPct val="90000"/>
              </a:lnSpc>
            </a:pPr>
            <a:r>
              <a:rPr lang="en-GB" smtClean="0"/>
              <a:t>Widely coordinated and graded control</a:t>
            </a:r>
          </a:p>
          <a:p>
            <a:pPr lvl="2" eaLnBrk="1" hangingPunct="1">
              <a:lnSpc>
                <a:spcPct val="90000"/>
              </a:lnSpc>
            </a:pPr>
            <a:r>
              <a:rPr lang="en-GB" smtClean="0"/>
              <a:t>Commands all tissues and organs except skeletal muscle</a:t>
            </a:r>
          </a:p>
          <a:p>
            <a:pPr lvl="2" eaLnBrk="1" hangingPunct="1">
              <a:lnSpc>
                <a:spcPct val="90000"/>
              </a:lnSpc>
            </a:pPr>
            <a:r>
              <a:rPr lang="en-GB" smtClean="0"/>
              <a:t>Outside CNS</a:t>
            </a:r>
          </a:p>
          <a:p>
            <a:pPr lvl="2" eaLnBrk="1" hangingPunct="1">
              <a:lnSpc>
                <a:spcPct val="90000"/>
              </a:lnSpc>
            </a:pPr>
            <a:r>
              <a:rPr lang="en-GB" smtClean="0"/>
              <a:t>Disynaptic efferent pathways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GB" smtClean="0"/>
          </a:p>
        </p:txBody>
      </p:sp>
      <p:sp>
        <p:nvSpPr>
          <p:cNvPr id="6149" name="Rectangle 3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The Autonomic Nervous System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 </a:t>
            </a:r>
            <a:fld id="{3624B3EE-D28A-497A-974E-F003281375B9}" type="slidenum">
              <a:rPr lang="en-GB"/>
              <a:pPr>
                <a:defRPr/>
              </a:pPr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Neuroscience: Exploring the Brain, 3rd Ed, Bear, Connors, and Paradiso Copyright © 2007 Lippincott Williams &amp; Wilkins</a:t>
            </a: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Autonomic Nervous System</a:t>
            </a:r>
            <a:endParaRPr lang="en-US" smtClean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ANS Circuits versus Somatic Motor System (Cont’d)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Somatic</a:t>
            </a:r>
          </a:p>
          <a:p>
            <a:pPr lvl="2" eaLnBrk="1" hangingPunct="1">
              <a:lnSpc>
                <a:spcPct val="90000"/>
              </a:lnSpc>
            </a:pPr>
            <a:r>
              <a:rPr lang="en-GB" smtClean="0"/>
              <a:t>Rapid and accurate</a:t>
            </a:r>
          </a:p>
          <a:p>
            <a:pPr lvl="2" eaLnBrk="1" hangingPunct="1">
              <a:lnSpc>
                <a:spcPct val="90000"/>
              </a:lnSpc>
            </a:pPr>
            <a:r>
              <a:rPr lang="en-GB" smtClean="0"/>
              <a:t>Only peripheral targets</a:t>
            </a:r>
          </a:p>
          <a:p>
            <a:pPr lvl="2" eaLnBrk="1" hangingPunct="1">
              <a:lnSpc>
                <a:spcPct val="90000"/>
              </a:lnSpc>
            </a:pPr>
            <a:r>
              <a:rPr lang="en-GB" smtClean="0"/>
              <a:t>Commands only skeletal muscle</a:t>
            </a:r>
          </a:p>
          <a:p>
            <a:pPr lvl="2" eaLnBrk="1" hangingPunct="1">
              <a:lnSpc>
                <a:spcPct val="90000"/>
              </a:lnSpc>
            </a:pPr>
            <a:r>
              <a:rPr lang="en-GB" smtClean="0"/>
              <a:t>Within CNS</a:t>
            </a:r>
          </a:p>
          <a:p>
            <a:pPr lvl="2" eaLnBrk="1" hangingPunct="1">
              <a:lnSpc>
                <a:spcPct val="90000"/>
              </a:lnSpc>
            </a:pPr>
            <a:r>
              <a:rPr lang="en-GB" smtClean="0"/>
              <a:t>Monosynaptic pathway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Fight-or-Flight Response</a:t>
            </a:r>
          </a:p>
        </p:txBody>
      </p:sp>
      <p:pic>
        <p:nvPicPr>
          <p:cNvPr id="29699" name="Content Placeholder 3" descr="fight or fligh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676400"/>
            <a:ext cx="4953000" cy="4730750"/>
          </a:xfrm>
        </p:spPr>
      </p:pic>
    </p:spTree>
    <p:extLst>
      <p:ext uri="{BB962C8B-B14F-4D97-AF65-F5344CB8AC3E}">
        <p14:creationId xmlns:p14="http://schemas.microsoft.com/office/powerpoint/2010/main" val="108875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table-08-01-1.jpg                                              00001991xatkins 7e ircd                B562F59D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550863"/>
            <a:ext cx="8170863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41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table-08-01-2.jpg                                              00001991xatkins 7e ircd                B562F59D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379413"/>
            <a:ext cx="7804150" cy="609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80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Slide </a:t>
            </a:r>
            <a:fld id="{948B2883-1B58-433A-98D3-EFBB767D5AD3}" type="slidenum">
              <a:rPr lang="en-GB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0"/>
            <a:ext cx="7467600" cy="53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400" smtClean="0"/>
              <a:t>         Sympathetic and Parasympathetic Divisions</a:t>
            </a:r>
          </a:p>
          <a:p>
            <a:pPr lvl="1" eaLnBrk="1" hangingPunct="1"/>
            <a:endParaRPr lang="en-GB" smtClean="0"/>
          </a:p>
          <a:p>
            <a:pPr lvl="1" eaLnBrk="1" hangingPunct="1"/>
            <a:endParaRPr lang="en-GB" sz="2400" smtClean="0"/>
          </a:p>
          <a:p>
            <a:pPr lvl="1" eaLnBrk="1" hangingPunct="1">
              <a:buFontTx/>
              <a:buNone/>
            </a:pPr>
            <a:endParaRPr lang="en-GB" sz="2000" smtClean="0"/>
          </a:p>
        </p:txBody>
      </p:sp>
      <p:pic>
        <p:nvPicPr>
          <p:cNvPr id="8196" name="Picture 24" descr="C:\DOCUME~1\KARTHI~1.KAL\LOCALS~1\Temp\npo000133.t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0850"/>
            <a:ext cx="5181600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WW19-ChXX-PPT-v1.0">
  <a:themeElements>
    <a:clrScheme name="LWW19-ChXX-PPT-v1.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WW19-ChXX-PPT-v1.0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WW19-ChXX-PPT-v1.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19-ChXX-PPT-v1.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19-ChXX-PPT-v1.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19-ChXX-PPT-v1.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19-ChXX-PPT-v1.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19-ChXX-PPT-v1.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WW19-ChXX-PPT-v1.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WW19-ChXX-PPT-v1.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WW19-ChXX-PPT-v1.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WW19-ChXX-PPT-v1.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WW19-ChXX-PPT-v1.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WW19-ChXX-PPT-v1.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3189</TotalTime>
  <Words>695</Words>
  <Application>Microsoft Office PowerPoint</Application>
  <PresentationFormat>On-screen Show (4:3)</PresentationFormat>
  <Paragraphs>130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Trebuchet MS</vt:lpstr>
      <vt:lpstr>1_LWW19-ChXX-PPT-v1.0</vt:lpstr>
      <vt:lpstr>3_Default Design</vt:lpstr>
      <vt:lpstr>Bear et al.:   Neuroscience: Exploring the Brain (3rd edition)</vt:lpstr>
      <vt:lpstr>The Autonomic Nervous System </vt:lpstr>
      <vt:lpstr>PowerPoint Presentation</vt:lpstr>
      <vt:lpstr>The Autonomic Nervous System </vt:lpstr>
      <vt:lpstr>The Autonomic Nervous System</vt:lpstr>
      <vt:lpstr>Fight-or-Flight Response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Autonomic Nervous System </vt:lpstr>
      <vt:lpstr>The Autonomic Nervous System </vt:lpstr>
      <vt:lpstr>The Autonomic Nervous System </vt:lpstr>
      <vt:lpstr>The Autonomic Nervous System </vt:lpstr>
      <vt:lpstr>PowerPoint Presentation</vt:lpstr>
      <vt:lpstr>PowerPoint Presentation</vt:lpstr>
      <vt:lpstr>PowerPoint Presentation</vt:lpstr>
      <vt:lpstr>PowerPoint Presentation</vt:lpstr>
      <vt:lpstr>Robert  Sapolsky’s  Reduce Stress Summary</vt:lpstr>
      <vt:lpstr>Fight-or-Flight Response</vt:lpstr>
      <vt:lpstr>General Adaptation Syndrome (GAS)</vt:lpstr>
      <vt:lpstr>  Mnemonic The word "cushingoid" is a useful way to consider the complications and symptoms of Cushing's Cataracts, Ulcers, Skin: striae, thinning, bruising, Hypertension/ hirsutism/ hyperglycemia, Infections,Necrosis, avascular necrosis of the femoral head, Glycosuria, Osteoporosis, obesity, Immunosuppression, and Diabetes </vt:lpstr>
    </vt:vector>
  </TitlesOfParts>
  <Company>University of Kentucky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bohara</dc:creator>
  <cp:lastModifiedBy>Robin</cp:lastModifiedBy>
  <cp:revision>120</cp:revision>
  <dcterms:created xsi:type="dcterms:W3CDTF">2008-03-03T18:00:39Z</dcterms:created>
  <dcterms:modified xsi:type="dcterms:W3CDTF">2014-10-27T15:36:59Z</dcterms:modified>
</cp:coreProperties>
</file>